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2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EA60-2542-BDD1-6E41-7995A0081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15FEE7-D007-21B1-9720-5423B6BAD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34FD-650D-6D0D-C671-F0A367B11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6849-BC48-4A00-9AFA-0D2487AA8D51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F95EA-7891-E651-297A-38AB64A7C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78847-3C77-5DA8-BABB-53247994C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61873-0B17-4E93-83C4-930164B861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809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E1202-892A-FB89-8735-6C0DBC8A6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D46909-186A-3AE5-674B-CAE207A37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913AF-9594-5FFA-ACAC-5DF15841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6849-BC48-4A00-9AFA-0D2487AA8D51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ED84F-3F52-38A0-125D-A7F4E2F05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CA82B-69C3-F75C-5E72-4639FFA7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61873-0B17-4E93-83C4-930164B861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763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B5851C-4767-94F9-A462-A7DDC7B4B5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69E36D-A7EC-6CC3-8A7A-BE56F8C83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FEF43-70E2-882F-BA40-DB68E8BE7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6849-BC48-4A00-9AFA-0D2487AA8D51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F8FA5-95B1-6134-468B-EBF3FAE43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7E04F-7A42-9746-95A7-21F2441F2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61873-0B17-4E93-83C4-930164B861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885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DE512-DD85-685B-C349-72905FFD4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338B4-8688-22AC-DEC0-D999EE8A9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55284-63EB-66D7-B566-A64739B3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6849-BC48-4A00-9AFA-0D2487AA8D51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B9807-6BE5-959C-78B6-6E6CA8B9E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87F52-5664-9147-92AC-797290EE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61873-0B17-4E93-83C4-930164B861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729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E314-2DDB-3BF1-4171-F2186484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40862-52D5-6E27-CE89-BF29C0234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23B1-6C50-4FDC-03DA-72D8A131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6849-BC48-4A00-9AFA-0D2487AA8D51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D993-1996-C4F6-3B81-62B4AEC23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9B02D-ECEE-8564-94FA-AF06BE859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61873-0B17-4E93-83C4-930164B861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083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B176-0367-809A-7AD6-82FE7009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424AE-F518-32B6-4FD1-D52E640A4D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02F64D-8C4A-F456-362F-3D11C1EFE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29274-CC79-0F20-92CC-68928FC57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6849-BC48-4A00-9AFA-0D2487AA8D51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1EAB7-C7BF-77AE-946A-031A53042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7525C-1CC6-49BF-2CF5-7A52812A7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61873-0B17-4E93-83C4-930164B861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2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2482B-8E2B-C225-508C-BECAB2C9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FD477-EFB5-063E-C8EC-6399736C0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2E8F0A-575C-F3A7-FD93-9029E0273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8B9A4-B250-8B39-FB29-18389BD1E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726E9-EB09-550E-7EFC-3C3CDCA5E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A48D5D-2AA2-3180-2D2B-5C6069DC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6849-BC48-4A00-9AFA-0D2487AA8D51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EB391-1861-A4A8-C1A3-2D2C78744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A8AF7D-77E9-7BC3-17D9-5976D807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61873-0B17-4E93-83C4-930164B861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512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7376-B7C0-185B-7952-8F423CAAD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97D1-3E5C-9194-631B-6F2871F3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6849-BC48-4A00-9AFA-0D2487AA8D51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55D85-B751-87C2-2B17-903982141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CF801-81CE-F4F4-3B52-5A714ED64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61873-0B17-4E93-83C4-930164B861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632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0252CF-A8EF-3251-151B-5D88C8A70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6849-BC48-4A00-9AFA-0D2487AA8D51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805C20-CBEB-E330-21C8-E0E2494A9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32639-A87E-9C8F-F2F1-D30379A7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61873-0B17-4E93-83C4-930164B861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027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2DF63-419E-4860-4FF4-98E91824A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0A562-EA05-5D8D-1CFA-51C1DEA01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BDBF5-4460-98DC-CB8C-0AE052FFD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C9DB0-F990-C049-F3D6-5032A0122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6849-BC48-4A00-9AFA-0D2487AA8D51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47E0B-0AB3-1F38-29C7-B7FBD016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09EEE-9BB2-A229-0A08-97B8F3D41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61873-0B17-4E93-83C4-930164B861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031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E39A-8EDD-D2B1-5C39-C05D55C60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00909-BB31-702E-C266-6847BB9BB8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17668B-43E1-3490-8DA3-3297B81BB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45ED5-1AFF-3513-C270-46B09A45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6849-BC48-4A00-9AFA-0D2487AA8D51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16635-DC85-A902-F181-A6A3C37DA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A665D-8483-F3FC-A23D-A8CDC5C9B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61873-0B17-4E93-83C4-930164B861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842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7830C-6301-D20D-A35B-04D41273C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37B6C-37A2-E807-7E23-FB5A60A0F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45B3B-0A3D-2528-8A3E-0EDFCB6F60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C6849-BC48-4A00-9AFA-0D2487AA8D51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86595-083A-07CC-5991-D96ABB312C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CEC8D-021E-4517-236B-995497565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61873-0B17-4E93-83C4-930164B861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286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rawing of leaves and watercolor stains&#10;&#10;Description automatically generated with medium confidence">
            <a:extLst>
              <a:ext uri="{FF2B5EF4-FFF2-40B4-BE49-F238E27FC236}">
                <a16:creationId xmlns:a16="http://schemas.microsoft.com/office/drawing/2014/main" id="{EA7AC583-42C6-6616-C268-2D5786F88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30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C5621-F4B5-32CA-876D-4F36F9B18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1541" y="2171492"/>
            <a:ext cx="9144000" cy="2387600"/>
          </a:xfrm>
        </p:spPr>
        <p:txBody>
          <a:bodyPr/>
          <a:lstStyle/>
          <a:p>
            <a:r>
              <a:rPr lang="en-GB" sz="4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Data Management System for a </a:t>
            </a:r>
            <a:r>
              <a:rPr lang="en-GB" sz="4000" b="1" dirty="0">
                <a:solidFill>
                  <a:srgbClr val="943634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University</a:t>
            </a:r>
            <a:r>
              <a:rPr lang="en-GB" sz="4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Case Study</a:t>
            </a:r>
            <a:b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595FCE-2CFF-3FB2-6A8E-084EC4E6172D}"/>
              </a:ext>
            </a:extLst>
          </p:cNvPr>
          <p:cNvSpPr txBox="1"/>
          <p:nvPr/>
        </p:nvSpPr>
        <p:spPr>
          <a:xfrm>
            <a:off x="151463" y="358973"/>
            <a:ext cx="2353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Information</a:t>
            </a:r>
            <a:br>
              <a:rPr lang="en-GB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Technology </a:t>
            </a:r>
            <a:br>
              <a:rPr lang="en-GB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Institute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360657-E8BC-12D4-4F0D-57F7B3EBAE34}"/>
              </a:ext>
            </a:extLst>
          </p:cNvPr>
          <p:cNvSpPr txBox="1"/>
          <p:nvPr/>
        </p:nvSpPr>
        <p:spPr>
          <a:xfrm>
            <a:off x="3442740" y="5771446"/>
            <a:ext cx="322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BY: Shorouk Abdelraouf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159107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leaves and watercolor stains&#10;&#10;Description automatically generated with medium confidence">
            <a:extLst>
              <a:ext uri="{FF2B5EF4-FFF2-40B4-BE49-F238E27FC236}">
                <a16:creationId xmlns:a16="http://schemas.microsoft.com/office/drawing/2014/main" id="{BC71CE1B-BEE2-A78A-A75D-78B38E7C7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465DEB-FDD7-74E3-1B41-4ABFDF8E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516" y="438150"/>
            <a:ext cx="6288505" cy="195572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F28A8B9-F41A-7303-9714-6A19D8305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163" y="2874952"/>
            <a:ext cx="3456446" cy="368025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DC3BEEE-5E99-4F62-5BDF-583CD369B4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80" y="2890588"/>
            <a:ext cx="3922354" cy="368025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3A09597-0C5B-B953-D738-BDC29353F5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838" y="2874952"/>
            <a:ext cx="4330162" cy="36802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D96814-094F-FBAE-CFDD-2CA80495DAC3}"/>
              </a:ext>
            </a:extLst>
          </p:cNvPr>
          <p:cNvSpPr txBox="1"/>
          <p:nvPr/>
        </p:nvSpPr>
        <p:spPr>
          <a:xfrm>
            <a:off x="609600" y="438150"/>
            <a:ext cx="1924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After</a:t>
            </a:r>
            <a:r>
              <a:rPr lang="en-US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11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leaves and watercolor stains&#10;&#10;Description automatically generated with medium confidence">
            <a:extLst>
              <a:ext uri="{FF2B5EF4-FFF2-40B4-BE49-F238E27FC236}">
                <a16:creationId xmlns:a16="http://schemas.microsoft.com/office/drawing/2014/main" id="{BABFE13D-8DBF-0361-C752-549C696B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231385-2682-C6C8-B76F-333860230BC4}"/>
              </a:ext>
            </a:extLst>
          </p:cNvPr>
          <p:cNvSpPr txBox="1"/>
          <p:nvPr/>
        </p:nvSpPr>
        <p:spPr>
          <a:xfrm>
            <a:off x="0" y="378677"/>
            <a:ext cx="609600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300" b="1" dirty="0">
                <a:latin typeface="+mj-lt"/>
                <a:ea typeface="+mj-ea"/>
                <a:cs typeface="+mj-cs"/>
              </a:rPr>
              <a:t> Department scene:</a:t>
            </a:r>
            <a:br>
              <a:rPr lang="en-US" sz="4300" b="1" dirty="0">
                <a:latin typeface="+mj-lt"/>
                <a:ea typeface="+mj-ea"/>
                <a:cs typeface="+mj-cs"/>
              </a:rPr>
            </a:br>
            <a:r>
              <a:rPr lang="en-US" sz="43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before</a:t>
            </a:r>
            <a:endParaRPr lang="en-GB" sz="43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A947A62-61FA-EEB3-6D8F-C206F4EC2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786" y="533401"/>
            <a:ext cx="5696264" cy="1619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5997D2-F31D-581E-F63D-A1A6C0879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16" y="2768613"/>
            <a:ext cx="3679371" cy="387347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9AA9A31-B7A5-5791-AC62-7756B9FD41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45" y="2768613"/>
            <a:ext cx="3679372" cy="387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46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leaves and watercolor stains&#10;&#10;Description automatically generated with medium confidence">
            <a:extLst>
              <a:ext uri="{FF2B5EF4-FFF2-40B4-BE49-F238E27FC236}">
                <a16:creationId xmlns:a16="http://schemas.microsoft.com/office/drawing/2014/main" id="{6327A310-459E-1CBF-096B-16CB409F0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811A179-4312-2D7B-1CEF-BD78DE564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912" y="285750"/>
            <a:ext cx="4477375" cy="163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6BF37-FC47-BA3A-FD59-6B8C79F40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13" y="2847585"/>
            <a:ext cx="3681782" cy="387347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C10C170-B57B-B253-1F4E-FACA790F1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03" y="2847584"/>
            <a:ext cx="4092993" cy="387347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C8975A1-9A72-C3A1-E391-D3154FF459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811" y="2847583"/>
            <a:ext cx="3940189" cy="38734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FE03E2-2677-EC29-C9F6-693F5ADA62DA}"/>
              </a:ext>
            </a:extLst>
          </p:cNvPr>
          <p:cNvSpPr txBox="1"/>
          <p:nvPr/>
        </p:nvSpPr>
        <p:spPr>
          <a:xfrm>
            <a:off x="609600" y="438150"/>
            <a:ext cx="1924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After</a:t>
            </a:r>
            <a:r>
              <a:rPr lang="en-US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078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6BD386-C064-9E25-8EAA-848D5F925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E7C832-765A-0912-BF65-308C6F9A4D6C}"/>
              </a:ext>
            </a:extLst>
          </p:cNvPr>
          <p:cNvSpPr txBox="1"/>
          <p:nvPr/>
        </p:nvSpPr>
        <p:spPr>
          <a:xfrm>
            <a:off x="0" y="378677"/>
            <a:ext cx="609600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300" b="1" dirty="0">
                <a:latin typeface="+mj-lt"/>
                <a:ea typeface="+mj-ea"/>
                <a:cs typeface="+mj-cs"/>
              </a:rPr>
              <a:t>Professor scene:</a:t>
            </a:r>
            <a:br>
              <a:rPr lang="en-US" sz="4300" b="1" dirty="0">
                <a:latin typeface="+mj-lt"/>
                <a:ea typeface="+mj-ea"/>
                <a:cs typeface="+mj-cs"/>
              </a:rPr>
            </a:br>
            <a:r>
              <a:rPr lang="en-US" sz="43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before</a:t>
            </a:r>
            <a:endParaRPr lang="en-GB" sz="43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C30DC-2AFB-617C-6BBF-1494436F1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8677"/>
            <a:ext cx="5553850" cy="131463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C371603-A6AB-A71E-E4E5-46539E69B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465" y="1794449"/>
            <a:ext cx="4212035" cy="307005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7240424-98B9-C539-424D-3FB16D2C7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83" y="1893970"/>
            <a:ext cx="3341498" cy="301949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4554256-7B13-58D4-B81E-37CFBF44D6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0" y="1944539"/>
            <a:ext cx="3315120" cy="296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84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leaves and watercolor stains&#10;&#10;Description automatically generated with medium confidence">
            <a:extLst>
              <a:ext uri="{FF2B5EF4-FFF2-40B4-BE49-F238E27FC236}">
                <a16:creationId xmlns:a16="http://schemas.microsoft.com/office/drawing/2014/main" id="{B0446B57-27D8-07B4-E027-2C908F8E7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1597BC-31C1-294A-30D0-9E5B4810A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401" y="504754"/>
            <a:ext cx="5172797" cy="1009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065D54-0D88-057F-408A-78D0858AD5BE}"/>
              </a:ext>
            </a:extLst>
          </p:cNvPr>
          <p:cNvSpPr txBox="1"/>
          <p:nvPr/>
        </p:nvSpPr>
        <p:spPr>
          <a:xfrm>
            <a:off x="609600" y="438150"/>
            <a:ext cx="1924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After</a:t>
            </a:r>
            <a:r>
              <a:rPr lang="en-US" dirty="0"/>
              <a:t>:</a:t>
            </a:r>
            <a:endParaRPr lang="en-GB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CBC26E3-4864-23F6-EC16-F49948D2F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577" y="1723649"/>
            <a:ext cx="4015621" cy="3819901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C0FFE60-B449-B465-D3F2-9D0326E6F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579" y="1757172"/>
            <a:ext cx="3570342" cy="3786378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649F7F2-0A57-679B-1A6F-53C13C3C1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68673"/>
            <a:ext cx="3419864" cy="377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15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leaves and watercolor stains&#10;&#10;Description automatically generated with medium confidence">
            <a:extLst>
              <a:ext uri="{FF2B5EF4-FFF2-40B4-BE49-F238E27FC236}">
                <a16:creationId xmlns:a16="http://schemas.microsoft.com/office/drawing/2014/main" id="{1CB0A45F-1F30-7AAE-25F1-8DBF34739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" y="0"/>
            <a:ext cx="1209982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158596-16CE-4018-96E9-B1647F304069}"/>
              </a:ext>
            </a:extLst>
          </p:cNvPr>
          <p:cNvSpPr txBox="1"/>
          <p:nvPr/>
        </p:nvSpPr>
        <p:spPr>
          <a:xfrm>
            <a:off x="0" y="378677"/>
            <a:ext cx="609600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300" b="1" dirty="0">
                <a:latin typeface="+mj-lt"/>
                <a:ea typeface="+mj-ea"/>
                <a:cs typeface="+mj-cs"/>
              </a:rPr>
              <a:t>Report scene:</a:t>
            </a:r>
            <a:br>
              <a:rPr lang="en-US" sz="4300" b="1" dirty="0">
                <a:latin typeface="+mj-lt"/>
                <a:ea typeface="+mj-ea"/>
                <a:cs typeface="+mj-cs"/>
              </a:rPr>
            </a:br>
            <a:r>
              <a:rPr lang="en-US" sz="43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before</a:t>
            </a:r>
            <a:endParaRPr lang="en-GB" sz="43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73487-48CB-90F7-A05C-EAC5B4D6D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658" y="576904"/>
            <a:ext cx="2924583" cy="101931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75E5FB6-1EBD-5BEA-0E4B-A3EBB799A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10" y="3176288"/>
            <a:ext cx="2693638" cy="263392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1A64AAE-70DC-F13D-E9F3-8DC5509DC6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176288"/>
            <a:ext cx="2807295" cy="2633927"/>
          </a:xfrm>
          <a:prstGeom prst="rect">
            <a:avLst/>
          </a:prstGeom>
        </p:spPr>
      </p:pic>
      <p:pic>
        <p:nvPicPr>
          <p:cNvPr id="10" name="Picture 9" descr="A screenshot of a course&#10;&#10;Description automatically generated">
            <a:extLst>
              <a:ext uri="{FF2B5EF4-FFF2-40B4-BE49-F238E27FC236}">
                <a16:creationId xmlns:a16="http://schemas.microsoft.com/office/drawing/2014/main" id="{5D2828A8-3836-55A4-BD55-C2C428DFDD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28504"/>
            <a:ext cx="6049913" cy="472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85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leaves and watercolor stains&#10;&#10;Description automatically generated with medium confidence">
            <a:extLst>
              <a:ext uri="{FF2B5EF4-FFF2-40B4-BE49-F238E27FC236}">
                <a16:creationId xmlns:a16="http://schemas.microsoft.com/office/drawing/2014/main" id="{D3E2B476-D8CA-9EB1-BC47-048ADFB0B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2AFAD4-E36F-0755-95C8-567ED8BFDD80}"/>
              </a:ext>
            </a:extLst>
          </p:cNvPr>
          <p:cNvSpPr txBox="1"/>
          <p:nvPr/>
        </p:nvSpPr>
        <p:spPr>
          <a:xfrm>
            <a:off x="240584" y="175500"/>
            <a:ext cx="1924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After</a:t>
            </a:r>
            <a:r>
              <a:rPr lang="en-US" dirty="0"/>
              <a:t>:</a:t>
            </a:r>
            <a:endParaRPr lang="en-GB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4321901-9E72-869E-8DB2-30A9E350F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608" y="4002935"/>
            <a:ext cx="2516676" cy="258153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381EDDA-3DA5-A409-DA45-DDA6DBA9D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6" y="4002934"/>
            <a:ext cx="2512529" cy="258153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3A18311-FB02-C181-8962-BD26DBBA0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390" y="2206080"/>
            <a:ext cx="6677957" cy="451702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AB56C52-9FD5-5994-76B0-51188B9A36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301" y="175500"/>
            <a:ext cx="3979115" cy="203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01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leaves and watercolor stains&#10;&#10;Description automatically generated with medium confidence">
            <a:extLst>
              <a:ext uri="{FF2B5EF4-FFF2-40B4-BE49-F238E27FC236}">
                <a16:creationId xmlns:a16="http://schemas.microsoft.com/office/drawing/2014/main" id="{AC00EA03-2534-93AF-6444-3D0DB9D42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704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3631EC-5A53-A22F-C6ED-FADC3528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928" y="176123"/>
            <a:ext cx="6001588" cy="128605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C0ABAF7-3341-DE29-A154-8DE82FF18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78" y="1462177"/>
            <a:ext cx="7897444" cy="53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94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leaves and watercolor stains&#10;&#10;Description automatically generated with medium confidence">
            <a:extLst>
              <a:ext uri="{FF2B5EF4-FFF2-40B4-BE49-F238E27FC236}">
                <a16:creationId xmlns:a16="http://schemas.microsoft.com/office/drawing/2014/main" id="{752E59E8-F7D1-28A4-E5A4-3D38275AD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7628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E184A7-FDBE-2EE5-E6E5-708FF62BD0C9}"/>
              </a:ext>
            </a:extLst>
          </p:cNvPr>
          <p:cNvSpPr txBox="1"/>
          <p:nvPr/>
        </p:nvSpPr>
        <p:spPr>
          <a:xfrm>
            <a:off x="0" y="378677"/>
            <a:ext cx="609600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300" b="1" dirty="0">
                <a:latin typeface="+mj-lt"/>
                <a:ea typeface="+mj-ea"/>
                <a:cs typeface="+mj-cs"/>
              </a:rPr>
              <a:t>Contact scene:</a:t>
            </a:r>
            <a:br>
              <a:rPr lang="en-US" sz="4300" b="1" dirty="0">
                <a:latin typeface="+mj-lt"/>
                <a:ea typeface="+mj-ea"/>
                <a:cs typeface="+mj-cs"/>
              </a:rPr>
            </a:br>
            <a:r>
              <a:rPr lang="en-US" sz="43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before</a:t>
            </a:r>
            <a:endParaRPr lang="en-GB" sz="43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F17F77E-F559-666F-C095-D7556968D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848" y="378676"/>
            <a:ext cx="2429002" cy="183112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803662E-92A4-7798-0C98-B6EB80DE3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992" y="2349809"/>
            <a:ext cx="5055612" cy="441300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37CCCD7-CC3D-E5B1-5A59-DFFC3A9565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0" y="2489859"/>
            <a:ext cx="3067270" cy="4272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A030A4-25DB-7262-8699-4340755BE3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70" y="2489859"/>
            <a:ext cx="3181794" cy="42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37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leaves and watercolor stains&#10;&#10;Description automatically generated with medium confidence">
            <a:extLst>
              <a:ext uri="{FF2B5EF4-FFF2-40B4-BE49-F238E27FC236}">
                <a16:creationId xmlns:a16="http://schemas.microsoft.com/office/drawing/2014/main" id="{232A4A48-62E7-83F8-02F0-330FF4CF1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blue screen&#10;&#10;Description automatically generated">
            <a:extLst>
              <a:ext uri="{FF2B5EF4-FFF2-40B4-BE49-F238E27FC236}">
                <a16:creationId xmlns:a16="http://schemas.microsoft.com/office/drawing/2014/main" id="{6C60BA6B-F613-8F61-56BA-46FD566B6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077" y="2133082"/>
            <a:ext cx="3019846" cy="472491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C7DB3E9-8F10-1077-D866-E2990B579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678" y="2133082"/>
            <a:ext cx="3143689" cy="4724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EDFA02-1A7E-862F-BAF7-CDB6931E9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725" y="-209541"/>
            <a:ext cx="2557591" cy="1924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B3932D-C52D-B849-B8EF-D7B7815BA5F3}"/>
              </a:ext>
            </a:extLst>
          </p:cNvPr>
          <p:cNvSpPr txBox="1"/>
          <p:nvPr/>
        </p:nvSpPr>
        <p:spPr>
          <a:xfrm>
            <a:off x="240584" y="175500"/>
            <a:ext cx="1924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After</a:t>
            </a:r>
            <a:r>
              <a:rPr lang="en-US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4683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rawing of leaves and watercolor stains&#10;&#10;Description automatically generated with medium confidence">
            <a:extLst>
              <a:ext uri="{FF2B5EF4-FFF2-40B4-BE49-F238E27FC236}">
                <a16:creationId xmlns:a16="http://schemas.microsoft.com/office/drawing/2014/main" id="{F8D93190-ED08-2EBA-F7C2-802C308E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94334B-9834-C0D0-887B-5A556C2AF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050" y="1658937"/>
            <a:ext cx="8820150" cy="3540125"/>
          </a:xfrm>
        </p:spPr>
        <p:txBody>
          <a:bodyPr>
            <a:normAutofit fontScale="90000"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The objective of this Case Study is to design and implement a comprehensive data management system for a university, encompasses various aspects, including database design, SQL and PLSQL implementation, automation scripts and Java application development.</a:t>
            </a:r>
            <a:b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GB" sz="18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b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9448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thank you card with feathers&#10;&#10;Description automatically generated">
            <a:extLst>
              <a:ext uri="{FF2B5EF4-FFF2-40B4-BE49-F238E27FC236}">
                <a16:creationId xmlns:a16="http://schemas.microsoft.com/office/drawing/2014/main" id="{D032FF10-C4B4-759C-4E42-8689A7C2FE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15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3D596D35-12C0-F6CA-AAA8-C05058FA4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9" y="377372"/>
            <a:ext cx="10566401" cy="621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05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rawing of leaves and watercolor stains&#10;&#10;Description automatically generated with medium confidence">
            <a:extLst>
              <a:ext uri="{FF2B5EF4-FFF2-40B4-BE49-F238E27FC236}">
                <a16:creationId xmlns:a16="http://schemas.microsoft.com/office/drawing/2014/main" id="{C6F9B597-18D6-3999-4BA8-CD914C513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-59460"/>
            <a:ext cx="12192000" cy="691746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5C3136-EEFF-1886-0FE0-8A0388A2F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9460"/>
            <a:ext cx="10515600" cy="1325563"/>
          </a:xfrm>
        </p:spPr>
        <p:txBody>
          <a:bodyPr/>
          <a:lstStyle/>
          <a:p>
            <a:r>
              <a:rPr lang="en-US" dirty="0"/>
              <a:t>ERD: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9D5C9-C42D-47CB-0C4E-39D6EAB5596D}"/>
              </a:ext>
            </a:extLst>
          </p:cNvPr>
          <p:cNvSpPr txBox="1"/>
          <p:nvPr/>
        </p:nvSpPr>
        <p:spPr>
          <a:xfrm>
            <a:off x="1953986" y="1266103"/>
            <a:ext cx="8772071" cy="409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GB" sz="19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Student must enrol in only 1 department and the department may has many students.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GB" sz="19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Student must take course or courses and the course may has many students enrolled in it.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GB" sz="19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Department must provide one or more courses and the course must be provided by a department. 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GB" sz="19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 Professor may teach one or more courses and the course must be taught by one professor.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GB" sz="19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 department may have one or more professors and the professor must be in 1 department.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GB" sz="19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 department must be managed by one professor and the professor may manage a department.</a:t>
            </a:r>
          </a:p>
        </p:txBody>
      </p:sp>
    </p:spTree>
    <p:extLst>
      <p:ext uri="{BB962C8B-B14F-4D97-AF65-F5344CB8AC3E}">
        <p14:creationId xmlns:p14="http://schemas.microsoft.com/office/powerpoint/2010/main" val="144316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069723-0FD6-55A7-E767-D56B03BE2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0568" y="643466"/>
            <a:ext cx="5146527" cy="5571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B5A471-64F5-2E88-DEB4-6C4874AA7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20" y="643466"/>
            <a:ext cx="5401429" cy="405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90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060BBF4-C921-F46E-6625-1BD5A182B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758" y="307682"/>
            <a:ext cx="5544084" cy="331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FBCEB-B818-D8D1-496A-0BCE9C5BA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758" y="4130675"/>
            <a:ext cx="5544084" cy="221782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18C279E-C915-B2BD-1BE5-6D878DE117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8"/>
          <a:stretch/>
        </p:blipFill>
        <p:spPr>
          <a:xfrm>
            <a:off x="0" y="1673"/>
            <a:ext cx="6384758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98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leaves and watercolor stains&#10;&#10;Description automatically generated with medium confidence">
            <a:extLst>
              <a:ext uri="{FF2B5EF4-FFF2-40B4-BE49-F238E27FC236}">
                <a16:creationId xmlns:a16="http://schemas.microsoft.com/office/drawing/2014/main" id="{408CD52B-B5AB-83F0-C46B-884BBD527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B07428-B2CE-0C14-841A-AEC30D31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dirty="0"/>
              <a:t>Student scene:</a:t>
            </a:r>
            <a:br>
              <a:rPr lang="en-US" dirty="0"/>
            </a:br>
            <a:r>
              <a:rPr lang="en-US" dirty="0"/>
              <a:t>before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177A1-24C1-9B32-89FD-579F83C5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124" y="846355"/>
            <a:ext cx="6623044" cy="21877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83B0B9-DD1F-931C-F54A-0AB9DF628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37" y="3034080"/>
            <a:ext cx="3323279" cy="32238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7316D0-FF87-8E51-691A-79A9065CC4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784" y="3034080"/>
            <a:ext cx="3569045" cy="3223891"/>
          </a:xfrm>
          <a:prstGeom prst="rect">
            <a:avLst/>
          </a:prstGeom>
        </p:spPr>
      </p:pic>
      <p:pic>
        <p:nvPicPr>
          <p:cNvPr id="22" name="Content Placeholder 21" descr="A screenshot of a chat&#10;&#10;Description automatically generated">
            <a:extLst>
              <a:ext uri="{FF2B5EF4-FFF2-40B4-BE49-F238E27FC236}">
                <a16:creationId xmlns:a16="http://schemas.microsoft.com/office/drawing/2014/main" id="{A5A82D27-01AA-DF07-B817-CFBCB930A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2" y="3034080"/>
            <a:ext cx="3932171" cy="322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12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70FA26-F1BE-B1C3-C37E-CFC010331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0DA362-2F12-44A6-7FFD-B29F404ED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189" y="4058653"/>
            <a:ext cx="7230484" cy="1661347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B60F10A9-3168-E11C-D4C7-C23DF7950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94" y="850362"/>
            <a:ext cx="3442661" cy="2724211"/>
          </a:xfrm>
          <a:prstGeom prst="rect">
            <a:avLst/>
          </a:prstGeom>
        </p:spPr>
      </p:pic>
      <p:pic>
        <p:nvPicPr>
          <p:cNvPr id="15" name="Picture 14" descr="A screenshot of a chat&#10;&#10;Description automatically generated">
            <a:extLst>
              <a:ext uri="{FF2B5EF4-FFF2-40B4-BE49-F238E27FC236}">
                <a16:creationId xmlns:a16="http://schemas.microsoft.com/office/drawing/2014/main" id="{3BD90B37-4AE8-C45B-3793-D35402B7B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991" y="704789"/>
            <a:ext cx="3898286" cy="2972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7F55B2-D970-7439-6E3C-CCA465207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4012" y="714283"/>
            <a:ext cx="3442661" cy="2996371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F0BE460-A93F-AB89-E7D5-194EB8ADE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94" y="3710654"/>
            <a:ext cx="3677097" cy="29720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CF8C8C-D65F-B58E-684F-3008D06BCB19}"/>
              </a:ext>
            </a:extLst>
          </p:cNvPr>
          <p:cNvSpPr txBox="1"/>
          <p:nvPr/>
        </p:nvSpPr>
        <p:spPr>
          <a:xfrm>
            <a:off x="781050" y="304800"/>
            <a:ext cx="1924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After</a:t>
            </a:r>
            <a:r>
              <a:rPr lang="en-US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6020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leaves and watercolor stains&#10;&#10;Description automatically generated with medium confidence">
            <a:extLst>
              <a:ext uri="{FF2B5EF4-FFF2-40B4-BE49-F238E27FC236}">
                <a16:creationId xmlns:a16="http://schemas.microsoft.com/office/drawing/2014/main" id="{1A8B12D5-BB30-304D-16B1-2C5CE748A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04F649-9830-2E51-5A6A-B4977E69035B}"/>
              </a:ext>
            </a:extLst>
          </p:cNvPr>
          <p:cNvSpPr txBox="1"/>
          <p:nvPr/>
        </p:nvSpPr>
        <p:spPr>
          <a:xfrm>
            <a:off x="657727" y="607277"/>
            <a:ext cx="609600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300" b="1" dirty="0">
                <a:latin typeface="+mj-lt"/>
                <a:ea typeface="+mj-ea"/>
                <a:cs typeface="+mj-cs"/>
              </a:rPr>
              <a:t> Course scene:</a:t>
            </a:r>
            <a:br>
              <a:rPr lang="en-US" sz="4300" b="1" dirty="0">
                <a:latin typeface="+mj-lt"/>
                <a:ea typeface="+mj-ea"/>
                <a:cs typeface="+mj-cs"/>
              </a:rPr>
            </a:br>
            <a:r>
              <a:rPr lang="en-US" sz="43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before</a:t>
            </a:r>
            <a:endParaRPr lang="en-GB" sz="43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A3CF6-76B8-5C63-B35A-37F813A4B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07276"/>
            <a:ext cx="5669113" cy="1843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572251-BB57-BB52-A03E-4EB6C82CA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230" y="2777028"/>
            <a:ext cx="3971849" cy="30462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DBADD8-3655-4622-B27A-B58A245A4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857" y="2777028"/>
            <a:ext cx="3940742" cy="3046256"/>
          </a:xfrm>
          <a:prstGeom prst="rect">
            <a:avLst/>
          </a:prstGeom>
        </p:spPr>
      </p:pic>
      <p:pic>
        <p:nvPicPr>
          <p:cNvPr id="13" name="Picture 12" descr="A screenshot of a chat&#10;&#10;Description automatically generated">
            <a:extLst>
              <a:ext uri="{FF2B5EF4-FFF2-40B4-BE49-F238E27FC236}">
                <a16:creationId xmlns:a16="http://schemas.microsoft.com/office/drawing/2014/main" id="{73377B8C-21E3-8429-85FB-F6D1C26155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5" y="2777028"/>
            <a:ext cx="3522891" cy="304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22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207</Words>
  <Application>Microsoft Office PowerPoint</Application>
  <PresentationFormat>Widescreen</PresentationFormat>
  <Paragraphs>23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Data Management System for a University Case Study </vt:lpstr>
      <vt:lpstr>The objective of this Case Study is to design and implement a comprehensive data management system for a university, encompasses various aspects, including database design, SQL and PLSQL implementation, automation scripts and Java application development.   </vt:lpstr>
      <vt:lpstr>PowerPoint Presentation</vt:lpstr>
      <vt:lpstr>ERD:</vt:lpstr>
      <vt:lpstr>PowerPoint Presentation</vt:lpstr>
      <vt:lpstr>PowerPoint Presentation</vt:lpstr>
      <vt:lpstr>Student scene: before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Management System for a University Case Study</dc:title>
  <dc:creator>شروق عبدالرؤف محمد سالم مرعى</dc:creator>
  <cp:lastModifiedBy>شروق عبدالرؤف محمد سالم مرعى</cp:lastModifiedBy>
  <cp:revision>30</cp:revision>
  <dcterms:created xsi:type="dcterms:W3CDTF">2024-02-11T16:40:14Z</dcterms:created>
  <dcterms:modified xsi:type="dcterms:W3CDTF">2024-02-11T20:18:53Z</dcterms:modified>
</cp:coreProperties>
</file>